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1"/>
  </p:notesMasterIdLst>
  <p:handoutMasterIdLst>
    <p:handoutMasterId r:id="rId32"/>
  </p:handoutMasterIdLst>
  <p:sldIdLst>
    <p:sldId id="381" r:id="rId2"/>
    <p:sldId id="419" r:id="rId3"/>
    <p:sldId id="397" r:id="rId4"/>
    <p:sldId id="399" r:id="rId5"/>
    <p:sldId id="383" r:id="rId6"/>
    <p:sldId id="400" r:id="rId7"/>
    <p:sldId id="404" r:id="rId8"/>
    <p:sldId id="401" r:id="rId9"/>
    <p:sldId id="402" r:id="rId10"/>
    <p:sldId id="403" r:id="rId11"/>
    <p:sldId id="385" r:id="rId12"/>
    <p:sldId id="391" r:id="rId13"/>
    <p:sldId id="394" r:id="rId14"/>
    <p:sldId id="398" r:id="rId15"/>
    <p:sldId id="417" r:id="rId16"/>
    <p:sldId id="418" r:id="rId17"/>
    <p:sldId id="388" r:id="rId18"/>
    <p:sldId id="389" r:id="rId19"/>
    <p:sldId id="393" r:id="rId20"/>
    <p:sldId id="392" r:id="rId21"/>
    <p:sldId id="396" r:id="rId22"/>
    <p:sldId id="395" r:id="rId23"/>
    <p:sldId id="406" r:id="rId24"/>
    <p:sldId id="407" r:id="rId25"/>
    <p:sldId id="408" r:id="rId26"/>
    <p:sldId id="409" r:id="rId27"/>
    <p:sldId id="414" r:id="rId28"/>
    <p:sldId id="415" r:id="rId29"/>
    <p:sldId id="416" r:id="rId30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E"/>
    <a:srgbClr val="F8BEBE"/>
    <a:srgbClr val="E87F2B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4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9BCDCB-4950-6B49-98F8-5163D8687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13C4A-08E9-E043-992E-D38493A30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01536-F3C7-084C-BDD8-0D64C1E73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57A-EF17-CE46-94E4-322A8AC05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84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16.05.2025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Arztbesuche oft verbunden mit langen Wegen &amp; Wartezeiten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1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Wachsende Relevanz durch demografischen Wandel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5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18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82D8-9156-80C3-78CE-712824EF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78F9C7-1A34-9956-FE8F-B90506899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10D009-5D45-558F-080D-C6112D1B5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EAC45-8386-F69F-3A39-B8FDDD4D7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4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FA62C45-2879-13D0-475C-164E8F6B2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72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5C39-0536-4A8E-A802-78803314C111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14B6-3FB2-4A1E-8903-F22DEE939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5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6E93C5-0446-6078-0298-FF89ADC46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FD12A3-A530-0B72-0AE8-EB6C0E0E8449}"/>
              </a:ext>
            </a:extLst>
          </p:cNvPr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D1897A-E8D0-6A61-ACC5-6C481583649C}"/>
              </a:ext>
            </a:extLst>
          </p:cNvPr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435EC08-7E29-7436-EE63-74A24A4F9CAF}"/>
                </a:ext>
              </a:extLst>
            </p:cNvPr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77761C-3889-C75D-DC96-728D72E90C49}"/>
                </a:ext>
              </a:extLst>
            </p:cNvPr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0E2F89C-2C7D-065C-440D-812524AF6EA2}"/>
                </a:ext>
              </a:extLst>
            </p:cNvPr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A9C2A2E-CEDE-7A42-63E4-01B7C63FB80A}"/>
              </a:ext>
            </a:extLst>
          </p:cNvPr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B0FFA-BAB5-6A24-11B2-25D39D4203E3}"/>
              </a:ext>
            </a:extLst>
          </p:cNvPr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036FB4-EFD9-FF9F-CA11-6167BF507B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53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852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58" y="1732077"/>
            <a:ext cx="7886700" cy="2377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58" y="4131848"/>
            <a:ext cx="7886700" cy="799916"/>
          </a:xfrm>
        </p:spPr>
        <p:txBody>
          <a:bodyPr/>
          <a:lstStyle>
            <a:lvl1pPr marL="0" indent="0">
              <a:buNone/>
              <a:defRPr sz="18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92FF1E-71D0-1DA9-DE5F-697D45281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434AD36-439D-F962-A779-A846CEE3C979}"/>
              </a:ext>
            </a:extLst>
          </p:cNvPr>
          <p:cNvSpPr/>
          <p:nvPr userDrawn="1"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6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408DB9-427D-6C4F-9A3C-FF6D04D498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49CF4A-F2D2-9885-9793-0D3A62610D27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8024BA-DE7F-8809-99AA-4463C1BDFC7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F246BE5-AB0B-5385-72E0-71F0C3DAD647}"/>
              </a:ext>
            </a:extLst>
          </p:cNvPr>
          <p:cNvSpPr/>
          <p:nvPr userDrawn="1"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1437FCB-B331-E163-2083-A3F294FD53D2}"/>
              </a:ext>
            </a:extLst>
          </p:cNvPr>
          <p:cNvSpPr txBox="1">
            <a:spLocks/>
          </p:cNvSpPr>
          <p:nvPr userDrawn="1"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61" r:id="rId13"/>
    <p:sldLayoutId id="2147483673" r:id="rId14"/>
    <p:sldLayoutId id="2147483671" r:id="rId15"/>
    <p:sldLayoutId id="2147483670" r:id="rId16"/>
    <p:sldLayoutId id="2147483664" r:id="rId17"/>
    <p:sldLayoutId id="2147483672" r:id="rId18"/>
    <p:sldLayoutId id="2147483669" r:id="rId19"/>
    <p:sldLayoutId id="2147483667" r:id="rId20"/>
    <p:sldLayoutId id="2147483679" r:id="rId21"/>
    <p:sldLayoutId id="2147483684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>
          <a:solidFill>
            <a:srgbClr val="00416E"/>
          </a:solidFill>
          <a:latin typeface="Univers" panose="020B0603020202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lang="de-DE" sz="20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8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6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4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00">
          <p15:clr>
            <a:srgbClr val="F26B43"/>
          </p15:clr>
        </p15:guide>
        <p15:guide id="4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65762" y="-44882"/>
            <a:ext cx="9144000" cy="54434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rgbClr val="E9E9E9">
                  <a:alpha val="0"/>
                </a:srgbClr>
              </a:gs>
              <a:gs pos="54000">
                <a:schemeClr val="accent3">
                  <a:lumMod val="20000"/>
                  <a:lumOff val="80000"/>
                  <a:alpha val="70000"/>
                </a:schemeClr>
              </a:gs>
              <a:gs pos="74000">
                <a:schemeClr val="accent3">
                  <a:lumMod val="20000"/>
                  <a:lumOff val="80000"/>
                  <a:alpha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txBody>
          <a:bodyPr wrap="square" rtlCol="0">
            <a:noAutofit/>
          </a:bodyPr>
          <a:lstStyle/>
          <a:p>
            <a:endParaRPr lang="en-US" sz="1053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1"/>
            <a:ext cx="2295149" cy="121615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4928" y="1382420"/>
            <a:ext cx="4762352" cy="22395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solidFill>
                  <a:srgbClr val="004982"/>
                </a:solidFill>
                <a:latin typeface="+mj-lt"/>
              </a:rPr>
              <a:t>Usability &amp; User Experience</a:t>
            </a:r>
            <a:endParaRPr lang="de-DE" sz="2100">
              <a:solidFill>
                <a:srgbClr val="004982"/>
              </a:solidFill>
              <a:latin typeface="+mj-lt"/>
            </a:endParaRPr>
          </a:p>
          <a:p>
            <a:endParaRPr lang="de-DE" sz="1053">
              <a:solidFill>
                <a:srgbClr val="004982"/>
              </a:solidFill>
              <a:latin typeface="+mj-lt"/>
            </a:endParaRPr>
          </a:p>
          <a:p>
            <a:r>
              <a:rPr lang="de-DE" sz="1050">
                <a:solidFill>
                  <a:srgbClr val="004982"/>
                </a:solidFill>
                <a:latin typeface="+mj-lt"/>
              </a:rPr>
              <a:t>Generelle Information: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 Matti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Flettschinger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Samuel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Dabisch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Dominic Vogt, Chris Streber, Florian Just </a:t>
            </a:r>
            <a:endParaRPr lang="de-DE" sz="1400">
              <a:cs typeface="Arial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21309"/>
            <a:ext cx="1572788" cy="1572788"/>
          </a:xfrm>
          <a:prstGeom prst="rect">
            <a:avLst/>
          </a:prstGeom>
        </p:spPr>
      </p:pic>
      <p:pic>
        <p:nvPicPr>
          <p:cNvPr id="3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81DE619-EB79-66FB-CAB6-E60320E6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796074" y="1672662"/>
            <a:ext cx="4493370" cy="236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64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30A9B-1526-BC60-7324-1498EA38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MARKTCHANCE &amp; POSITIONIERUNG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15545-E1A9-C2C0-CA05-4E12824C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>
                <a:solidFill>
                  <a:srgbClr val="00416E"/>
                </a:solidFill>
              </a:rPr>
              <a:t>Marktlücke &amp; Mehrwert unseres Produkts</a:t>
            </a:r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Derzeitige Systeme meist nur durch Klinikpersonal benutzbar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Fehlende benutzerfreundliche Heimlösungen für Patient*innen</a:t>
            </a:r>
          </a:p>
          <a:p>
            <a:r>
              <a:rPr lang="de-DE" b="1"/>
              <a:t>Unser Produkt bietet: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Implantat-Finder + Datenauslesung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Intuitive Nutzung durch </a:t>
            </a:r>
            <a:r>
              <a:rPr lang="de-DE" err="1"/>
              <a:t>Patien</a:t>
            </a:r>
            <a:r>
              <a:rPr lang="de-DE"/>
              <a:t>*innen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Automatische, sichere Datenübertragung an </a:t>
            </a:r>
            <a:r>
              <a:rPr lang="de-DE" err="1"/>
              <a:t>Ärzt</a:t>
            </a:r>
            <a:r>
              <a:rPr lang="de-DE"/>
              <a:t>*innen</a:t>
            </a:r>
          </a:p>
          <a:p>
            <a:pPr>
              <a:buClr>
                <a:srgbClr val="92D050"/>
              </a:buClr>
            </a:pPr>
            <a:r>
              <a:rPr lang="de-DE">
                <a:sym typeface="Wingdings" pitchFamily="2" charset="2"/>
              </a:rPr>
              <a:t> Ein Gerät, das Selbstständigkeit stärkt und das Gesundheitssystem entlastet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3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lebezettel, Papierprodukt, Schreibwaren enthält.&#10;&#10;KI-generierte Inhalte können fehlerhaft sein.">
            <a:extLst>
              <a:ext uri="{FF2B5EF4-FFF2-40B4-BE49-F238E27FC236}">
                <a16:creationId xmlns:a16="http://schemas.microsoft.com/office/drawing/2014/main" id="{0689477A-5C77-D734-C015-B90819E6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1072"/>
          <a:stretch/>
        </p:blipFill>
        <p:spPr>
          <a:xfrm>
            <a:off x="651135" y="1371600"/>
            <a:ext cx="7548486" cy="3775869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C03AC3C-6F63-10F5-E96B-F01F3913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</a:t>
            </a:r>
          </a:p>
        </p:txBody>
      </p:sp>
    </p:spTree>
    <p:extLst>
      <p:ext uri="{BB962C8B-B14F-4D97-AF65-F5344CB8AC3E}">
        <p14:creationId xmlns:p14="http://schemas.microsoft.com/office/powerpoint/2010/main" val="314548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3F80291-B522-638F-36CE-9E045EA0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47" y="1200970"/>
            <a:ext cx="5854060" cy="3775869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FD0673-1978-D9A3-15A6-3934D7D2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 – </a:t>
            </a:r>
            <a:r>
              <a:rPr lang="de-DE" sz="1600"/>
              <a:t>Übersicht der analysierten Risiken (S/O/R)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0E3C8-F711-B6E6-575B-03E0A9C5C2D0}"/>
              </a:ext>
            </a:extLst>
          </p:cNvPr>
          <p:cNvSpPr txBox="1"/>
          <p:nvPr/>
        </p:nvSpPr>
        <p:spPr>
          <a:xfrm>
            <a:off x="1701922" y="5044362"/>
            <a:ext cx="686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Bewertung anhand von </a:t>
            </a:r>
            <a:r>
              <a:rPr lang="de-DE" sz="1400" b="1"/>
              <a:t>Schadensausmaß (S)</a:t>
            </a:r>
            <a:r>
              <a:rPr lang="de-DE" sz="1400"/>
              <a:t> und </a:t>
            </a:r>
            <a:r>
              <a:rPr lang="de-DE" sz="1400" b="1"/>
              <a:t>Eintrittswahrscheinlichkeit (O)</a:t>
            </a:r>
            <a:endParaRPr lang="de-DE" sz="140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8DFF27-7417-A9C0-968F-E2E51580A661}"/>
              </a:ext>
            </a:extLst>
          </p:cNvPr>
          <p:cNvSpPr/>
          <p:nvPr/>
        </p:nvSpPr>
        <p:spPr>
          <a:xfrm>
            <a:off x="710825" y="5035764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8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A37857-43CC-930F-6366-433499FE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B25D80D-9494-BDD4-FDEC-12DF64681963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Die Matrix zeigt, wie stark ein Risiko eingeschätzt wird – je weiter oben rechts ein Punkt liegt, desto dringender ist der Handlungsbedarf.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E9A2A25-E39A-D761-9946-CD737C0AEC08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6DC8C51F-14E3-B059-1ACE-4341F36FD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240274"/>
              </p:ext>
            </p:extLst>
          </p:nvPr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4B38C24-6155-4751-5C5F-59013B85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64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9F6-06F2-9C04-EE53-98420314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F29E4D-DF26-31AE-492D-B5488558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17DE92-6534-C303-C36E-08F1438F1ED4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Hautreizungen selten, aber unangenehm → durch geprüfte Materialien auf R1 reduziert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FB2E696-A654-8CAD-8D77-AB024AE9938F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3D74C795-24C7-17DA-6006-1D3701EDD73D}"/>
              </a:ext>
            </a:extLst>
          </p:cNvPr>
          <p:cNvGraphicFramePr>
            <a:graphicFrameLocks/>
          </p:cNvGraphicFramePr>
          <p:nvPr/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29C7661-9024-7391-C584-8B75B37C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2EEB7871-9855-7CCA-EC7C-26074F0AA485}"/>
              </a:ext>
            </a:extLst>
          </p:cNvPr>
          <p:cNvSpPr/>
          <p:nvPr/>
        </p:nvSpPr>
        <p:spPr>
          <a:xfrm>
            <a:off x="4156363" y="2266328"/>
            <a:ext cx="170629" cy="1750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gekrümmt 11">
            <a:extLst>
              <a:ext uri="{FF2B5EF4-FFF2-40B4-BE49-F238E27FC236}">
                <a16:creationId xmlns:a16="http://schemas.microsoft.com/office/drawing/2014/main" id="{21215861-292E-1D01-90D0-A54F7688241F}"/>
              </a:ext>
            </a:extLst>
          </p:cNvPr>
          <p:cNvSpPr/>
          <p:nvPr/>
        </p:nvSpPr>
        <p:spPr>
          <a:xfrm>
            <a:off x="4468732" y="2308741"/>
            <a:ext cx="420785" cy="1303770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7" name="Grafik 1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7E01F43-F8BF-F3D4-236F-A35287EBF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3" y="1094251"/>
            <a:ext cx="6221256" cy="3732753"/>
          </a:xfrm>
          <a:prstGeom prst="rect">
            <a:avLst/>
          </a:prstGeom>
        </p:spPr>
      </p:pic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60D21453-B068-3224-17DD-1207984F17C7}"/>
              </a:ext>
            </a:extLst>
          </p:cNvPr>
          <p:cNvSpPr/>
          <p:nvPr/>
        </p:nvSpPr>
        <p:spPr>
          <a:xfrm flipH="1">
            <a:off x="2218186" y="2501961"/>
            <a:ext cx="1977554" cy="385010"/>
          </a:xfrm>
          <a:prstGeom prst="curved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531D37D-70FC-7F8C-B234-0762D27CF596}"/>
              </a:ext>
            </a:extLst>
          </p:cNvPr>
          <p:cNvSpPr/>
          <p:nvPr/>
        </p:nvSpPr>
        <p:spPr>
          <a:xfrm>
            <a:off x="4156363" y="2292884"/>
            <a:ext cx="170629" cy="1750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6EA1758-AC7B-8585-9A05-D58A1D26140D}"/>
              </a:ext>
            </a:extLst>
          </p:cNvPr>
          <p:cNvSpPr txBox="1"/>
          <p:nvPr/>
        </p:nvSpPr>
        <p:spPr>
          <a:xfrm>
            <a:off x="2523485" y="2886971"/>
            <a:ext cx="2048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Test nach ISO 10993</a:t>
            </a:r>
          </a:p>
        </p:txBody>
      </p:sp>
    </p:spTree>
    <p:extLst>
      <p:ext uri="{BB962C8B-B14F-4D97-AF65-F5344CB8AC3E}">
        <p14:creationId xmlns:p14="http://schemas.microsoft.com/office/powerpoint/2010/main" val="38807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8" grpId="0" animBg="1"/>
      <p:bldP spid="19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E50-D1F4-A154-B69E-FF65D42D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02BA-F62E-460E-ACB2-675D9B5D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[REQ-001] Sicherheit und </a:t>
            </a:r>
            <a:r>
              <a:rPr lang="en-US" sz="1400" b="1" err="1">
                <a:latin typeface="Univers Medium"/>
                <a:cs typeface="Arial"/>
              </a:rPr>
              <a:t>Hautverträglichkeit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[REQ-002] </a:t>
            </a:r>
            <a:r>
              <a:rPr lang="en-US" sz="1400" b="1" err="1">
                <a:latin typeface="Univers Medium"/>
                <a:cs typeface="Arial"/>
              </a:rPr>
              <a:t>Akkulaufzeit</a:t>
            </a:r>
            <a:r>
              <a:rPr lang="en-US" sz="1400" b="1">
                <a:latin typeface="Univers Medium"/>
                <a:cs typeface="Arial"/>
              </a:rPr>
              <a:t> von </a:t>
            </a:r>
            <a:r>
              <a:rPr lang="en-US" sz="1400" b="1" err="1">
                <a:latin typeface="Univers Medium"/>
                <a:cs typeface="Arial"/>
              </a:rPr>
              <a:t>mindestens</a:t>
            </a:r>
            <a:r>
              <a:rPr lang="en-US" sz="1400" b="1">
                <a:latin typeface="Univers Medium"/>
                <a:cs typeface="Arial"/>
              </a:rPr>
              <a:t> 6 </a:t>
            </a:r>
            <a:r>
              <a:rPr lang="en-US" sz="1400" b="1" err="1">
                <a:latin typeface="Univers Medium"/>
                <a:cs typeface="Arial"/>
              </a:rPr>
              <a:t>Stunden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[REQ-003] </a:t>
            </a:r>
            <a:r>
              <a:rPr lang="en-US" sz="1400" b="1" err="1">
                <a:latin typeface="Univers Medium"/>
                <a:cs typeface="Arial"/>
              </a:rPr>
              <a:t>Geräteform</a:t>
            </a:r>
            <a:r>
              <a:rPr lang="en-US" sz="1400" b="1">
                <a:latin typeface="Univers Medium"/>
                <a:cs typeface="Arial"/>
              </a:rPr>
              <a:t> und </a:t>
            </a:r>
            <a:r>
              <a:rPr lang="en-US" sz="1400" b="1" err="1">
                <a:latin typeface="Univers Medium"/>
                <a:cs typeface="Arial"/>
              </a:rPr>
              <a:t>Ergonomie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[REQ-004] </a:t>
            </a:r>
            <a:r>
              <a:rPr lang="en-US" sz="1400" b="1" err="1">
                <a:latin typeface="Univers Medium"/>
                <a:cs typeface="Arial"/>
              </a:rPr>
              <a:t>Lokalisierung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elektronischer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[REQ-005] Bluetooth- </a:t>
            </a:r>
            <a:r>
              <a:rPr lang="en-US" sz="1400" b="1" err="1">
                <a:latin typeface="Univers Medium"/>
                <a:cs typeface="Arial"/>
              </a:rPr>
              <a:t>oder</a:t>
            </a:r>
            <a:r>
              <a:rPr lang="en-US" sz="1400" b="1">
                <a:latin typeface="Univers Medium"/>
                <a:cs typeface="Arial"/>
              </a:rPr>
              <a:t> USB-Verbindung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[REQ-006] CE-Kennzeichnung &amp; </a:t>
            </a:r>
            <a:r>
              <a:rPr lang="en-US" sz="1400" b="1" err="1">
                <a:latin typeface="Univers Medium"/>
                <a:cs typeface="Arial"/>
              </a:rPr>
              <a:t>medizinische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Zulassung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[REQ-007] Kommunikation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Implantaten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[REQ-008] </a:t>
            </a:r>
            <a:r>
              <a:rPr lang="en-US" sz="1400" b="1" err="1">
                <a:latin typeface="Univers Medium"/>
                <a:cs typeface="Arial"/>
              </a:rPr>
              <a:t>Kompatibilität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gängigen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Implantatherstellern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[REQ-009] </a:t>
            </a:r>
            <a:r>
              <a:rPr lang="en-US" sz="1400" b="1" err="1">
                <a:latin typeface="Univers Medium"/>
                <a:cs typeface="Arial"/>
              </a:rPr>
              <a:t>Detektionstiefe</a:t>
            </a:r>
            <a:r>
              <a:rPr lang="en-US" sz="1400" b="1">
                <a:latin typeface="Univers Medium"/>
                <a:cs typeface="Arial"/>
              </a:rPr>
              <a:t> bis 5 cm </a:t>
            </a:r>
            <a:r>
              <a:rPr lang="en-US" sz="1400" b="1" err="1">
                <a:latin typeface="Univers Medium"/>
                <a:cs typeface="Arial"/>
              </a:rPr>
              <a:t>unter</a:t>
            </a:r>
            <a:r>
              <a:rPr lang="en-US" sz="1400" b="1">
                <a:latin typeface="Univers Medium"/>
                <a:cs typeface="Arial"/>
              </a:rPr>
              <a:t> der Haut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[REQ-010] </a:t>
            </a:r>
            <a:r>
              <a:rPr lang="en-US" sz="1400" b="1" err="1">
                <a:latin typeface="Univers Medium"/>
                <a:cs typeface="Arial"/>
              </a:rPr>
              <a:t>Einfache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Benutzeroberfläche</a:t>
            </a:r>
            <a:endParaRPr lang="en-US" sz="1400" b="1">
              <a:latin typeface="Univers Medium"/>
              <a:cs typeface="Arial"/>
            </a:endParaRPr>
          </a:p>
          <a:p>
            <a:pPr>
              <a:buFont typeface="Arial"/>
              <a:buChar char="•"/>
            </a:pPr>
            <a:endParaRPr lang="en-US" sz="1200" b="1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B819-BB0A-EAE9-4493-A30EA1DC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901591" cy="776625"/>
          </a:xfrm>
        </p:spPr>
        <p:txBody>
          <a:bodyPr/>
          <a:lstStyle/>
          <a:p>
            <a:r>
              <a:rPr lang="en-US">
                <a:latin typeface="Univers"/>
              </a:rPr>
              <a:t>[REQ-001] Sicherheit und </a:t>
            </a:r>
            <a:r>
              <a:rPr lang="en-US" err="1">
                <a:latin typeface="Univers"/>
              </a:rPr>
              <a:t>Hautverträglichkeit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7224E-142E-A98A-2773-A9E20950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08376"/>
            <a:ext cx="7702970" cy="37390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Unique identifier:</a:t>
            </a:r>
            <a:r>
              <a:rPr lang="en-US" sz="1900">
                <a:latin typeface="Arial"/>
                <a:cs typeface="Arial"/>
              </a:rPr>
              <a:t> REQ-001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Title:</a:t>
            </a:r>
            <a:r>
              <a:rPr lang="en-US" sz="1900">
                <a:latin typeface="Arial"/>
                <a:cs typeface="Arial"/>
              </a:rPr>
              <a:t> Sicherheit und </a:t>
            </a:r>
            <a:r>
              <a:rPr lang="en-US" sz="1900" err="1">
                <a:latin typeface="Arial"/>
                <a:cs typeface="Arial"/>
              </a:rPr>
              <a:t>Hautverträglichkeit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Source of requirement</a:t>
            </a:r>
            <a:r>
              <a:rPr lang="en-US" sz="1900">
                <a:latin typeface="Arial"/>
                <a:cs typeface="Arial"/>
              </a:rPr>
              <a:t> (Stakeholder): </a:t>
            </a:r>
            <a:r>
              <a:rPr lang="en-US" sz="1900" err="1">
                <a:latin typeface="Arial"/>
                <a:cs typeface="Arial"/>
              </a:rPr>
              <a:t>Nutzer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Regulierungsbehörden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Version:</a:t>
            </a:r>
            <a:r>
              <a:rPr lang="en-US" sz="1900">
                <a:latin typeface="Arial"/>
                <a:cs typeface="Arial"/>
              </a:rPr>
              <a:t> 1.0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Author:</a:t>
            </a:r>
            <a:r>
              <a:rPr lang="en-US" sz="1900">
                <a:latin typeface="Arial"/>
                <a:cs typeface="Arial"/>
              </a:rPr>
              <a:t> [</a:t>
            </a:r>
            <a:r>
              <a:rPr lang="en-US" sz="1900" err="1">
                <a:latin typeface="Arial"/>
                <a:cs typeface="Arial"/>
              </a:rPr>
              <a:t>Dominc</a:t>
            </a:r>
            <a:r>
              <a:rPr lang="en-US" sz="1900">
                <a:latin typeface="Arial"/>
                <a:cs typeface="Arial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Description of the requirement:</a:t>
            </a:r>
            <a:r>
              <a:rPr lang="en-US" sz="1900">
                <a:latin typeface="Arial"/>
                <a:cs typeface="Arial"/>
              </a:rPr>
              <a:t> Das </a:t>
            </a:r>
            <a:r>
              <a:rPr lang="en-US" sz="1900" err="1">
                <a:latin typeface="Arial"/>
                <a:cs typeface="Arial"/>
              </a:rPr>
              <a:t>Gerät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darf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keine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aussenden</a:t>
            </a:r>
            <a:r>
              <a:rPr lang="en-US" sz="1900">
                <a:latin typeface="Arial"/>
                <a:cs typeface="Arial"/>
              </a:rPr>
              <a:t> und muss für den </a:t>
            </a:r>
            <a:r>
              <a:rPr lang="en-US" sz="1900" err="1">
                <a:latin typeface="Arial"/>
                <a:cs typeface="Arial"/>
              </a:rPr>
              <a:t>Hautkontakt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geeignet</a:t>
            </a:r>
            <a:r>
              <a:rPr lang="en-US" sz="1900">
                <a:latin typeface="Arial"/>
                <a:cs typeface="Arial"/>
              </a:rPr>
              <a:t> sein.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Reason of the requirement:</a:t>
            </a:r>
            <a:r>
              <a:rPr lang="en-US" sz="1900">
                <a:latin typeface="Arial"/>
                <a:cs typeface="Arial"/>
              </a:rPr>
              <a:t> Schutz der Gesundheit und </a:t>
            </a:r>
            <a:r>
              <a:rPr lang="en-US" sz="1900" err="1">
                <a:latin typeface="Arial"/>
                <a:cs typeface="Arial"/>
              </a:rPr>
              <a:t>Einhaltung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regulatorischer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Vorgaben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Goal:</a:t>
            </a:r>
            <a:r>
              <a:rPr lang="en-US" sz="1900">
                <a:latin typeface="Arial"/>
                <a:cs typeface="Arial"/>
              </a:rPr>
              <a:t> Kein </a:t>
            </a:r>
            <a:r>
              <a:rPr lang="en-US" sz="1900" err="1">
                <a:latin typeface="Arial"/>
                <a:cs typeface="Arial"/>
              </a:rPr>
              <a:t>Nachweis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dermatologische</a:t>
            </a:r>
            <a:r>
              <a:rPr lang="en-US" sz="1900">
                <a:latin typeface="Arial"/>
                <a:cs typeface="Arial"/>
              </a:rPr>
              <a:t> Tests </a:t>
            </a:r>
            <a:r>
              <a:rPr lang="en-US" sz="1900" err="1">
                <a:latin typeface="Arial"/>
                <a:cs typeface="Arial"/>
              </a:rPr>
              <a:t>bestanden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Priority:</a:t>
            </a:r>
            <a:r>
              <a:rPr lang="en-US" sz="1900">
                <a:latin typeface="Arial"/>
                <a:cs typeface="Arial"/>
              </a:rPr>
              <a:t> Hoch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8F38-55F7-7D19-4227-373B7824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BCD653-C5C4-AE1C-3827-0827A467A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>
                <a:latin typeface="Calibri"/>
                <a:ea typeface="Calibri"/>
                <a:cs typeface="Calibri"/>
              </a:rPr>
              <a:t>Erster additiv gefertigter Prototyp für UI/UX Tests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Zwei </a:t>
            </a:r>
            <a:r>
              <a:rPr lang="de-DE" sz="1800" err="1">
                <a:latin typeface="Calibri"/>
                <a:ea typeface="Calibri"/>
                <a:cs typeface="Calibri"/>
              </a:rPr>
              <a:t>Protypen</a:t>
            </a:r>
            <a:r>
              <a:rPr lang="de-DE" sz="1800">
                <a:latin typeface="Calibri"/>
                <a:ea typeface="Calibri"/>
                <a:cs typeface="Calibri"/>
              </a:rPr>
              <a:t> in Einem zusammengefasst: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verschiedenen Knopf-Platzierungen testbar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Ressourcen-schonend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Getestet wird: 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Knopf-Platzierung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Display Interaktion</a:t>
            </a:r>
          </a:p>
          <a:p>
            <a:pPr>
              <a:buFont typeface="Courier New" panose="020B0604020202020204" pitchFamily="34" charset="0"/>
              <a:buChar char="o"/>
            </a:pPr>
            <a:endParaRPr lang="de-DE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black rectangular object with an object in it&#10;&#10;AI-generated content may be incorrect.">
            <a:extLst>
              <a:ext uri="{FF2B5EF4-FFF2-40B4-BE49-F238E27FC236}">
                <a16:creationId xmlns:a16="http://schemas.microsoft.com/office/drawing/2014/main" id="{977F5FCF-8AF6-E300-B025-9630A98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9" y="1374672"/>
            <a:ext cx="3681023" cy="164725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19FF64E-B71F-38F3-58AF-B0CEE155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 err="1"/>
              <a:t>Prototyp</a:t>
            </a:r>
            <a:r>
              <a:rPr lang="en-US"/>
              <a:t> Usability Tests</a:t>
            </a:r>
          </a:p>
        </p:txBody>
      </p:sp>
    </p:spTree>
    <p:extLst>
      <p:ext uri="{BB962C8B-B14F-4D97-AF65-F5344CB8AC3E}">
        <p14:creationId xmlns:p14="http://schemas.microsoft.com/office/powerpoint/2010/main" val="309322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D92D-CAF2-24E7-D920-A53E34D1EF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358" y="1275916"/>
            <a:ext cx="2948962" cy="3967238"/>
          </a:xfrm>
        </p:spPr>
      </p:pic>
      <p:pic>
        <p:nvPicPr>
          <p:cNvPr id="6" name="Content Placeholder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51C2D47-1221-17D7-6F2B-FCB454449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4525" y="1258518"/>
            <a:ext cx="2937762" cy="39672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040B29-9595-BE97-9DEA-20A2E96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Usability </a:t>
            </a:r>
            <a:r>
              <a:rPr lang="en-US" err="1">
                <a:latin typeface="Univers"/>
              </a:rPr>
              <a:t>Testbögen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5185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F31C-E1F3-8F4F-9EFF-0F823B87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99AA19-0CE6-7B5F-1138-7DA7FE03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13635FD8-334E-0541-C0A8-64D0CB18A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F24315EF-49E3-C72F-2B2A-D0DCB60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957233BA-36A4-563D-2B66-E083EE7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CF7498-105E-222F-B448-4902570DFBCB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1E376B-E2BA-92E8-56B1-06B4BCFF846C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7E74E-EDDC-F3FB-A094-08A4B9F8028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64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6DFCA2F-B276-B0B2-3AD9-4060926B8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Tragbares Gerät zur </a:t>
            </a:r>
            <a:r>
              <a:rPr lang="de-DE" b="1" dirty="0"/>
              <a:t>Lokalisierung und Auslesung von Implantaten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Ermöglicht </a:t>
            </a:r>
            <a:r>
              <a:rPr lang="de-DE" b="1" dirty="0"/>
              <a:t>eigenständige Nutzung im häuslichen Umfeld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Entlastet </a:t>
            </a:r>
            <a:r>
              <a:rPr lang="de-DE" dirty="0" err="1"/>
              <a:t>Ärzt:innen</a:t>
            </a:r>
            <a:r>
              <a:rPr lang="de-DE" dirty="0"/>
              <a:t> durch </a:t>
            </a:r>
            <a:r>
              <a:rPr lang="de-DE" b="1" dirty="0"/>
              <a:t>digitale Fernüberwachung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Unterstützt </a:t>
            </a:r>
            <a:r>
              <a:rPr lang="de-DE" dirty="0" err="1"/>
              <a:t>Patient:innen</a:t>
            </a:r>
            <a:r>
              <a:rPr lang="de-DE" dirty="0"/>
              <a:t> dabei, </a:t>
            </a:r>
            <a:r>
              <a:rPr lang="de-DE" b="1" dirty="0"/>
              <a:t>Kontrollen selbstständig und flexibel</a:t>
            </a:r>
            <a:r>
              <a:rPr lang="de-DE" dirty="0"/>
              <a:t> durchzuführen</a:t>
            </a:r>
          </a:p>
          <a:p>
            <a:endParaRPr lang="de-DE" dirty="0"/>
          </a:p>
        </p:txBody>
      </p:sp>
      <p:pic>
        <p:nvPicPr>
          <p:cNvPr id="6" name="Picture 2" descr="A person holding a device on his chest&#10;&#10;AI-generated content may be incorrect.">
            <a:extLst>
              <a:ext uri="{FF2B5EF4-FFF2-40B4-BE49-F238E27FC236}">
                <a16:creationId xmlns:a16="http://schemas.microsoft.com/office/drawing/2014/main" id="{F1A6ADA5-AF8E-04D8-5785-2CF63B4D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13" r="15214" b="1"/>
          <a:stretch>
            <a:fillRect/>
          </a:stretch>
        </p:blipFill>
        <p:spPr>
          <a:xfrm>
            <a:off x="4518597" y="1371600"/>
            <a:ext cx="3681023" cy="3775869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85C874F-6D78-C3EA-5EDF-948DC35E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sz="2400" b="1"/>
              <a:t>💡 Was ist unser Produkt?</a:t>
            </a:r>
            <a:br>
              <a:rPr lang="de-DE" sz="2400" b="1"/>
            </a:b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3511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4FC2-6906-3979-E705-39BFBB7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B71A-261A-63F4-7A52-B26A9A84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22E30023-1D54-8F41-39B5-9BD8D36C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53" y="352972"/>
            <a:ext cx="2426729" cy="1821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B83767-1365-5AB1-158F-C86B68AA0161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74FE002-32B0-64E3-1286-019449B3F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" y="2501149"/>
            <a:ext cx="5082400" cy="24812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A33B39-1E2B-6A2B-2864-BBC5DD0A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53" y="3540365"/>
            <a:ext cx="3135025" cy="13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754E-A7E6-4C71-2A7F-14E9123D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9C607-D5D6-6FC6-A221-4966D67B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FF3C5B8-2B3C-BB47-3106-08425B2E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3274839D-3733-F06F-992D-905DAFC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891E6E13-7E3C-18EA-B1B8-9FE53B28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582534-3667-FEAB-7E4D-7F1E825D5E16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02993D-037B-2251-1F07-10B47C81D23A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6B556-831D-37D3-BAA0-DA9D2D10556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04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415A-CEC2-487A-4A6D-8234153A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172BF6-B5BB-EA74-5ECB-F41B83F6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DECD0-62DF-71CD-F54E-539E54CFF143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</p:txBody>
      </p:sp>
      <p:pic>
        <p:nvPicPr>
          <p:cNvPr id="2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AE45849-CB68-2B84-D7F6-757DC04F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434" y="383985"/>
            <a:ext cx="2337496" cy="1759638"/>
          </a:xfrm>
        </p:spPr>
      </p:pic>
      <p:pic>
        <p:nvPicPr>
          <p:cNvPr id="3" name="Grafik 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DFDD7633-3EDE-69DB-FE83-454693B6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2" y="2234808"/>
            <a:ext cx="5986025" cy="2993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5D1B0-AF8A-A6DA-5A62-CE033FD1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D82776-A6F1-CF7C-D070-63C3D96AC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b="1">
                <a:latin typeface="Arial"/>
                <a:cs typeface="Arial"/>
              </a:rPr>
              <a:t>Ergonomie &amp; Griff</a:t>
            </a:r>
            <a:endParaRPr lang="en-US" sz="1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Ergonomischer Griff mit vier Fingermulden bleibt erhalten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Maße basieren auf Handdaten → komfortable Nutzung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Griff gekürzt → besser für kleinere Hände</a:t>
            </a:r>
            <a:endParaRPr lang="de-DE" sz="1600">
              <a:latin typeface="Arial"/>
              <a:cs typeface="Arial"/>
            </a:endParaRPr>
          </a:p>
          <a:p>
            <a:r>
              <a:rPr lang="de-DE" b="1">
                <a:latin typeface="Univers Medium"/>
              </a:rPr>
              <a:t>Tastenbedienung</a:t>
            </a:r>
            <a:endParaRPr lang="de-DE" sz="1800">
              <a:latin typeface="Univers Medium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Knöpfe neu positioniert → gut mit Daumen erreichbar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„Zurück“-Taste mit Doppelfunktion (kurz: Zurück / lang: Aus) → Hinweis auf Display: </a:t>
            </a:r>
            <a:r>
              <a:rPr lang="de-DE" sz="1600" i="1">
                <a:latin typeface="Arial"/>
                <a:ea typeface="Calibri"/>
                <a:cs typeface="Calibri"/>
              </a:rPr>
              <a:t>„Zum Ausschalten 3 Sekunden gedrückt halten“</a:t>
            </a:r>
            <a:endParaRPr lang="de-DE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782AFF-2E3D-3EED-1F9E-0AB5F2E2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4" name="Picture 3" descr="A white hammer on a piece of paper&#10;&#10;AI-generated content may be incorrect.">
            <a:extLst>
              <a:ext uri="{FF2B5EF4-FFF2-40B4-BE49-F238E27FC236}">
                <a16:creationId xmlns:a16="http://schemas.microsoft.com/office/drawing/2014/main" id="{2E0B0F0E-1B56-D2D3-E339-3560194A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02" t="11702" r="15989" b="18659"/>
          <a:stretch>
            <a:fillRect/>
          </a:stretch>
        </p:blipFill>
        <p:spPr>
          <a:xfrm>
            <a:off x="6050868" y="965548"/>
            <a:ext cx="2766696" cy="21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8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D362-4392-FD49-9C38-CD588984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C7CDDA-9611-84F3-EC8F-4C7307B78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latin typeface="Arial"/>
                <a:cs typeface="Arial"/>
              </a:rPr>
              <a:t>Display &amp; Benutzeroberfläche</a:t>
            </a:r>
            <a:endParaRPr lang="en-US" sz="1800" b="1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Abgeschrägte Displayfläche überarbeitet → kompakter &amp; platzsparender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Genügend Platz für Bildschirmmodul bleibt erhalten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UI-Test zeigte anfängliche Verwirrung bzgl. Bedienart (Touch vs. Tasten)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Lösung: Bei jeder Aktion erscheint ein Symbol des zugehörigen Knopfs</a:t>
            </a:r>
            <a:br>
              <a:rPr lang="de-DE">
                <a:latin typeface="Arial"/>
                <a:ea typeface="Calibri"/>
                <a:cs typeface="Calibri"/>
              </a:rPr>
            </a:br>
            <a:r>
              <a:rPr lang="de-DE">
                <a:latin typeface="Arial"/>
                <a:ea typeface="Calibri"/>
                <a:cs typeface="Calibri"/>
              </a:rPr>
              <a:t> → klare Rückmeldung zur Bedienung</a:t>
            </a:r>
            <a:endParaRPr lang="de-DE">
              <a:latin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6FC4A7-8655-E885-F9A1-892846E0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5" name="Picture 4" descr="A blue ink drawing on a white paper&#10;&#10;AI-generated content may be incorrect.">
            <a:extLst>
              <a:ext uri="{FF2B5EF4-FFF2-40B4-BE49-F238E27FC236}">
                <a16:creationId xmlns:a16="http://schemas.microsoft.com/office/drawing/2014/main" id="{D07F9EBC-1F73-1E89-517D-55F3DF6C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67" y="1054296"/>
            <a:ext cx="3163588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9FEB-20F4-F133-025D-3B58920C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2B4D-14B2-29C5-43E6-ABF42187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Univers"/>
              </a:rPr>
              <a:t>Summativer</a:t>
            </a:r>
            <a:r>
              <a:rPr lang="en-US">
                <a:latin typeface="Univers"/>
              </a:rPr>
              <a:t> Testplan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BE8F3-5569-B1CE-16E8-E6CC3D259691}"/>
              </a:ext>
            </a:extLst>
          </p:cNvPr>
          <p:cNvSpPr txBox="1"/>
          <p:nvPr/>
        </p:nvSpPr>
        <p:spPr>
          <a:xfrm>
            <a:off x="454323" y="3602887"/>
            <a:ext cx="5377916" cy="1553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AD65A2-1445-A836-5280-6233DC256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23791"/>
            <a:ext cx="5016705" cy="3732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Überprüfung der </a:t>
            </a:r>
            <a:r>
              <a:rPr lang="en-US" err="1">
                <a:latin typeface="Arial"/>
                <a:cs typeface="Arial"/>
              </a:rPr>
              <a:t>Gebrauchstauglichkeit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realen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Anwendungskontext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Sicherstellen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dass</a:t>
            </a:r>
            <a:r>
              <a:rPr lang="en-US">
                <a:latin typeface="Arial"/>
                <a:cs typeface="Arial"/>
              </a:rPr>
              <a:t> das </a:t>
            </a:r>
            <a:r>
              <a:rPr lang="en-US" err="1">
                <a:latin typeface="Arial"/>
                <a:cs typeface="Arial"/>
              </a:rPr>
              <a:t>Gerät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intuitiv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sicher</a:t>
            </a:r>
            <a:r>
              <a:rPr lang="en-US">
                <a:latin typeface="Arial"/>
                <a:cs typeface="Arial"/>
              </a:rPr>
              <a:t> und </a:t>
            </a:r>
            <a:r>
              <a:rPr lang="en-US" err="1">
                <a:latin typeface="Arial"/>
                <a:cs typeface="Arial"/>
              </a:rPr>
              <a:t>effektiv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nutzbar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ist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Rückmeldung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direkt</a:t>
            </a:r>
            <a:r>
              <a:rPr lang="en-US">
                <a:latin typeface="Arial"/>
                <a:cs typeface="Arial"/>
              </a:rPr>
              <a:t> von </a:t>
            </a:r>
            <a:r>
              <a:rPr lang="en-US" err="1">
                <a:latin typeface="Arial"/>
                <a:cs typeface="Arial"/>
              </a:rPr>
              <a:t>Nutzer</a:t>
            </a:r>
            <a:r>
              <a:rPr lang="en-US" i="1" err="1">
                <a:latin typeface="Arial"/>
                <a:cs typeface="Arial"/>
              </a:rPr>
              <a:t>innen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mit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echtem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Anwendungsinteresse</a:t>
            </a:r>
            <a:r>
              <a:rPr lang="en-US" i="1">
                <a:latin typeface="Arial"/>
                <a:cs typeface="Arial"/>
              </a:rPr>
              <a:t> (z. B. Patient*</a:t>
            </a:r>
            <a:r>
              <a:rPr lang="en-US" err="1">
                <a:latin typeface="Arial"/>
                <a:cs typeface="Arial"/>
              </a:rPr>
              <a:t>innen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implantiertem</a:t>
            </a:r>
            <a:r>
              <a:rPr lang="en-US">
                <a:latin typeface="Arial"/>
                <a:cs typeface="Arial"/>
              </a:rPr>
              <a:t> Chip)</a:t>
            </a:r>
          </a:p>
          <a:p>
            <a:endParaRPr lang="en-US"/>
          </a:p>
        </p:txBody>
      </p:sp>
      <p:pic>
        <p:nvPicPr>
          <p:cNvPr id="3" name="Picture 2" descr="A person holding a device on his chest&#10;&#10;AI-generated content may be incorrect.">
            <a:extLst>
              <a:ext uri="{FF2B5EF4-FFF2-40B4-BE49-F238E27FC236}">
                <a16:creationId xmlns:a16="http://schemas.microsoft.com/office/drawing/2014/main" id="{062FED03-7835-4E8A-1D66-8A1A8FFF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78" y="1264607"/>
            <a:ext cx="3369620" cy="22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E40D94-16E4-6529-D263-DD319DD68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r>
              <a:rPr lang="en-US" b="1" err="1"/>
              <a:t>Nächste</a:t>
            </a:r>
            <a:r>
              <a:rPr lang="en-US" b="1"/>
              <a:t> </a:t>
            </a:r>
            <a:r>
              <a:rPr lang="en-US" b="1" err="1"/>
              <a:t>Sketche</a:t>
            </a:r>
            <a:r>
              <a:rPr lang="en-US" b="1"/>
              <a:t>:</a:t>
            </a:r>
          </a:p>
          <a:p>
            <a:pPr lvl="1"/>
            <a:r>
              <a:rPr lang="en-US" err="1"/>
              <a:t>Bildschirm</a:t>
            </a:r>
            <a:r>
              <a:rPr lang="en-US"/>
              <a:t> und </a:t>
            </a:r>
            <a:r>
              <a:rPr lang="en-US" err="1"/>
              <a:t>Ergonomie</a:t>
            </a:r>
            <a:r>
              <a:rPr lang="en-US"/>
              <a:t> Einheit </a:t>
            </a:r>
            <a:r>
              <a:rPr lang="en-US" err="1"/>
              <a:t>getrennt</a:t>
            </a:r>
            <a:endParaRPr lang="en-US"/>
          </a:p>
          <a:p>
            <a:pPr lvl="1"/>
            <a:r>
              <a:rPr lang="en-US"/>
              <a:t>Knopf </a:t>
            </a:r>
            <a:r>
              <a:rPr lang="en-US" err="1"/>
              <a:t>Bedienung</a:t>
            </a:r>
            <a:endParaRPr lang="en-US"/>
          </a:p>
          <a:p>
            <a:pPr lvl="1"/>
            <a:r>
              <a:rPr lang="en-US" err="1"/>
              <a:t>Einfluss</a:t>
            </a:r>
            <a:r>
              <a:rPr lang="en-US"/>
              <a:t> von Test Learnings </a:t>
            </a:r>
          </a:p>
          <a:p>
            <a:pPr marL="342900" lvl="1" indent="0">
              <a:buNone/>
            </a:pPr>
            <a:r>
              <a:rPr lang="en-US">
                <a:sym typeface="Wingdings" panose="05000000000000000000" pitchFamily="2" charset="2"/>
              </a:rPr>
              <a:t>     </a:t>
            </a:r>
            <a:r>
              <a:rPr lang="en-US" err="1">
                <a:sym typeface="Wingdings" panose="05000000000000000000" pitchFamily="2" charset="2"/>
              </a:rPr>
              <a:t>vor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allem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Produkt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Maße</a:t>
            </a:r>
            <a:endParaRPr lang="en-US"/>
          </a:p>
        </p:txBody>
      </p:sp>
      <p:pic>
        <p:nvPicPr>
          <p:cNvPr id="5" name="Inhaltsplatzhalter 4" descr="Ein Bild, das Text, Papier, Handschrift, Notebook Notizbuch enthält.&#10;&#10;KI-generierte Inhalte können fehlerhaft sein.">
            <a:extLst>
              <a:ext uri="{FF2B5EF4-FFF2-40B4-BE49-F238E27FC236}">
                <a16:creationId xmlns:a16="http://schemas.microsoft.com/office/drawing/2014/main" id="{E2BBDAD4-D53D-0313-AE49-EF8A1AE49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3158" y="1028052"/>
            <a:ext cx="3089562" cy="4119417"/>
          </a:xfr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EF100-3A8E-EB0B-86E5-3DCE85CF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91500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A7AEE-DDD3-EC57-4266-7D87CF9E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769" y="1451952"/>
            <a:ext cx="3681022" cy="3775869"/>
          </a:xfrm>
        </p:spPr>
        <p:txBody>
          <a:bodyPr>
            <a:normAutofit/>
          </a:bodyPr>
          <a:lstStyle/>
          <a:p>
            <a:r>
              <a:rPr lang="de-DE"/>
              <a:t>Änderungen:</a:t>
            </a:r>
          </a:p>
          <a:p>
            <a:pPr lvl="1"/>
            <a:r>
              <a:rPr lang="de-DE" sz="2000"/>
              <a:t>Kleinere Griff</a:t>
            </a:r>
          </a:p>
          <a:p>
            <a:pPr lvl="1"/>
            <a:r>
              <a:rPr lang="de-DE" sz="2000"/>
              <a:t>Zwei Knöpfe auf dem Griff Platziert</a:t>
            </a:r>
          </a:p>
          <a:p>
            <a:pPr lvl="1"/>
            <a:r>
              <a:rPr lang="de-DE" sz="2000"/>
              <a:t>Bildschirm Modul kleiner</a:t>
            </a:r>
          </a:p>
          <a:p>
            <a:pPr lvl="1"/>
            <a:endParaRPr lang="de-DE" sz="2000"/>
          </a:p>
        </p:txBody>
      </p:sp>
      <p:pic>
        <p:nvPicPr>
          <p:cNvPr id="6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CA2834C6-B9A4-08A4-76A0-6B4D991486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1791" y="2189055"/>
            <a:ext cx="5006688" cy="2578443"/>
          </a:xfr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21CB866-5F7B-2657-CE34-31989B46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1634305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725B-FA99-BDD4-B5FE-E56EDC0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Renderings</a:t>
            </a:r>
          </a:p>
        </p:txBody>
      </p:sp>
      <p:pic>
        <p:nvPicPr>
          <p:cNvPr id="5" name="Inhaltsplatzhalter 4" descr="Ein Bild, das Person, Im Haus, Menschliches Gesicht, Mann enthält.&#10;&#10;KI-generierte Inhalte können fehlerhaft sein.">
            <a:extLst>
              <a:ext uri="{FF2B5EF4-FFF2-40B4-BE49-F238E27FC236}">
                <a16:creationId xmlns:a16="http://schemas.microsoft.com/office/drawing/2014/main" id="{F8E7BBDF-AC45-9D4E-A577-F1936E63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35" y="1258328"/>
            <a:ext cx="2510984" cy="1673989"/>
          </a:xfrm>
        </p:spPr>
      </p:pic>
      <p:pic>
        <p:nvPicPr>
          <p:cNvPr id="7" name="Grafik 6" descr="Ein Bild, das Person, Im Haus, Menschliches Gesicht, Kleidung enthält.&#10;&#10;KI-generierte Inhalte können fehlerhaft sein.">
            <a:extLst>
              <a:ext uri="{FF2B5EF4-FFF2-40B4-BE49-F238E27FC236}">
                <a16:creationId xmlns:a16="http://schemas.microsoft.com/office/drawing/2014/main" id="{EA718581-7DE5-5307-71C2-79BB8C44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88" y="3115042"/>
            <a:ext cx="3169169" cy="2112779"/>
          </a:xfrm>
          <a:prstGeom prst="rect">
            <a:avLst/>
          </a:prstGeom>
        </p:spPr>
      </p:pic>
      <p:pic>
        <p:nvPicPr>
          <p:cNvPr id="9" name="Grafik 8" descr="Ein Bild, das Person, Im Haus, Wand, Text enthält.&#10;&#10;KI-generierte Inhalte können fehlerhaft sein.">
            <a:extLst>
              <a:ext uri="{FF2B5EF4-FFF2-40B4-BE49-F238E27FC236}">
                <a16:creationId xmlns:a16="http://schemas.microsoft.com/office/drawing/2014/main" id="{93F5019E-F13E-ED17-B657-AD627695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83" y="776119"/>
            <a:ext cx="2923403" cy="29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9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FA24-A4FF-4309-9187-8FDEF785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518" y="2166217"/>
            <a:ext cx="5977817" cy="776625"/>
          </a:xfrm>
        </p:spPr>
        <p:txBody>
          <a:bodyPr/>
          <a:lstStyle/>
          <a:p>
            <a:r>
              <a:rPr lang="en-US" dirty="0">
                <a:latin typeface="Univers"/>
              </a:rPr>
              <a:t>Danke für </a:t>
            </a:r>
            <a:r>
              <a:rPr lang="en-US" dirty="0" err="1">
                <a:latin typeface="Univers"/>
              </a:rPr>
              <a:t>Ihre</a:t>
            </a:r>
            <a:r>
              <a:rPr lang="en-US" dirty="0">
                <a:latin typeface="Univers"/>
              </a:rPr>
              <a:t> </a:t>
            </a:r>
            <a:r>
              <a:rPr lang="en-US" dirty="0" err="1">
                <a:latin typeface="Univers"/>
              </a:rPr>
              <a:t>Aufmerksamkeit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B314C4-0EA8-C41B-2696-E788247C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/>
          <a:p>
            <a:r>
              <a:rPr lang="de-DE"/>
              <a:t>Markt und Zielgruppenanalyse</a:t>
            </a:r>
          </a:p>
          <a:p>
            <a:r>
              <a:rPr lang="de-DE" err="1"/>
              <a:t>Risikomanagment</a:t>
            </a:r>
            <a:endParaRPr lang="de-DE"/>
          </a:p>
          <a:p>
            <a:r>
              <a:rPr lang="de-DE" err="1"/>
              <a:t>Requirements</a:t>
            </a:r>
            <a:r>
              <a:rPr lang="de-DE"/>
              <a:t> </a:t>
            </a:r>
          </a:p>
          <a:p>
            <a:r>
              <a:rPr lang="de-DE" err="1"/>
              <a:t>Usabitity</a:t>
            </a:r>
            <a:r>
              <a:rPr lang="de-DE"/>
              <a:t> Test</a:t>
            </a:r>
          </a:p>
          <a:p>
            <a:r>
              <a:rPr lang="de-DE"/>
              <a:t>Erkenntnisse für den neuen Prototypen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5258F-75AE-6EBB-CF35-395EB879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413151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D229F45-E24A-F41B-2E48-6E6F12D9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26" y="1267216"/>
            <a:ext cx="5641456" cy="388104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8664175-4569-DD98-F0DF-0E3464B9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Usecase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13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9FA579-D278-CD61-ACC2-31611B62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PROJEKTÜBERBLICK / PROBLEMSTELLUNG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7C75F3-E106-8CBC-6276-D96A6FE15E6F}"/>
              </a:ext>
            </a:extLst>
          </p:cNvPr>
          <p:cNvSpPr txBox="1"/>
          <p:nvPr/>
        </p:nvSpPr>
        <p:spPr>
          <a:xfrm>
            <a:off x="2261937" y="1600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" name="AutoShape 2" descr="Implantable Medical Devices Market size and growth rate, 2024 - 2030">
            <a:extLst>
              <a:ext uri="{FF2B5EF4-FFF2-40B4-BE49-F238E27FC236}">
                <a16:creationId xmlns:a16="http://schemas.microsoft.com/office/drawing/2014/main" id="{82BA0872-5E6D-508F-A8CA-24DB711AC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500" y="6350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4" descr="Implantable Medical Devices Market size and growth rate, 2024 - 2030">
            <a:extLst>
              <a:ext uri="{FF2B5EF4-FFF2-40B4-BE49-F238E27FC236}">
                <a16:creationId xmlns:a16="http://schemas.microsoft.com/office/drawing/2014/main" id="{C449E42A-2408-1665-477C-66D334363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900" y="7874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B4D744-7DAE-6296-CD53-593E7416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1"/>
            <a:ext cx="7548486" cy="1014412"/>
          </a:xfrm>
        </p:spPr>
        <p:txBody>
          <a:bodyPr/>
          <a:lstStyle/>
          <a:p>
            <a:r>
              <a:rPr lang="de-DE"/>
              <a:t>Immer mehr Menschen leben mit medizinischen Implantaten</a:t>
            </a:r>
          </a:p>
          <a:p>
            <a:r>
              <a:rPr lang="de-DE"/>
              <a:t>Regelmäßige Kontrollen </a:t>
            </a:r>
            <a:r>
              <a:rPr lang="de-DE">
                <a:sym typeface="Wingdings" pitchFamily="2" charset="2"/>
              </a:rPr>
              <a:t> Arztbesuche</a:t>
            </a:r>
          </a:p>
          <a:p>
            <a:pPr marL="0" indent="0">
              <a:buNone/>
            </a:pPr>
            <a:endParaRPr lang="de-DE">
              <a:sym typeface="Wingdings" pitchFamily="2" charset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53F805-4D3F-29B7-253A-250AD8BB8955}"/>
              </a:ext>
            </a:extLst>
          </p:cNvPr>
          <p:cNvSpPr txBox="1"/>
          <p:nvPr/>
        </p:nvSpPr>
        <p:spPr>
          <a:xfrm>
            <a:off x="317500" y="2643187"/>
            <a:ext cx="8568371" cy="141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ZIEL: </a:t>
            </a:r>
          </a:p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Gerät, das Implantate lokalisiert &amp; ausliest, direkt von zu Hause aus</a:t>
            </a:r>
          </a:p>
          <a:p>
            <a:endParaRPr lang="de-DE" sz="1800">
              <a:sym typeface="Wingdings" pitchFamily="2" charset="2"/>
            </a:endParaRPr>
          </a:p>
          <a:p>
            <a:r>
              <a:rPr lang="de-DE" sz="1800">
                <a:sym typeface="Wingdings" pitchFamily="2" charset="2"/>
              </a:rPr>
              <a:t></a:t>
            </a:r>
            <a:r>
              <a:rPr lang="de-DE" sz="1800" err="1">
                <a:sym typeface="Wingdings" pitchFamily="2" charset="2"/>
              </a:rPr>
              <a:t>Ärzt</a:t>
            </a:r>
            <a:r>
              <a:rPr lang="de-DE" sz="1800">
                <a:sym typeface="Wingdings" pitchFamily="2" charset="2"/>
              </a:rPr>
              <a:t>*innen erhalten die Daten automatisch  kontinuierliche Fernüberwachung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25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D1F107-B2CD-BBC9-D396-810E23BF0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Steigende Anzahl chronisch erkrankter Menschen</a:t>
            </a:r>
          </a:p>
          <a:p>
            <a:pPr>
              <a:lnSpc>
                <a:spcPct val="90000"/>
              </a:lnSpc>
            </a:pPr>
            <a:r>
              <a:rPr lang="de-DE"/>
              <a:t>Prognose: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de-DE" sz="2000"/>
              <a:t>Implantat-Markt wächst auf 138,1 Mrd. $ bis 2030</a:t>
            </a:r>
          </a:p>
          <a:p>
            <a:pPr>
              <a:lnSpc>
                <a:spcPct val="90000"/>
              </a:lnSpc>
            </a:pPr>
            <a:r>
              <a:rPr lang="de-DE"/>
              <a:t>Trend zur Telemedizin &amp; Home-Monitoring beschleunigt durch digitale Infrastruktur</a:t>
            </a:r>
          </a:p>
          <a:p>
            <a:pPr>
              <a:lnSpc>
                <a:spcPct val="90000"/>
              </a:lnSpc>
            </a:pPr>
            <a:r>
              <a:rPr lang="de-DE"/>
              <a:t>Aktuelle Lösungen sind häufig nicht für Patient*innen direkt zugänglich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BBD192-D042-2A04-5E7B-3309979D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7" y="1931748"/>
            <a:ext cx="4615606" cy="2411652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4115280-DC7E-C5C7-6E8E-519A979C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MARKTANALYSE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E99195-2EEE-0D54-0437-E63CEB3A5754}"/>
              </a:ext>
            </a:extLst>
          </p:cNvPr>
          <p:cNvSpPr txBox="1"/>
          <p:nvPr/>
        </p:nvSpPr>
        <p:spPr>
          <a:xfrm>
            <a:off x="6687208" y="4357629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/>
              <a:t>Quelle: Grand View Research, 2024 </a:t>
            </a:r>
          </a:p>
        </p:txBody>
      </p:sp>
    </p:spTree>
    <p:extLst>
      <p:ext uri="{BB962C8B-B14F-4D97-AF65-F5344CB8AC3E}">
        <p14:creationId xmlns:p14="http://schemas.microsoft.com/office/powerpoint/2010/main" val="393881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21ED6-07ED-91D7-0C9F-D40309A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KONKURRENZANALYSE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503D8EC-EFE6-6B96-951A-2BBF6FB03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498233"/>
              </p:ext>
            </p:extLst>
          </p:nvPr>
        </p:nvGraphicFramePr>
        <p:xfrm>
          <a:off x="228600" y="1371600"/>
          <a:ext cx="8771022" cy="354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37">
                  <a:extLst>
                    <a:ext uri="{9D8B030D-6E8A-4147-A177-3AD203B41FA5}">
                      <a16:colId xmlns:a16="http://schemas.microsoft.com/office/drawing/2014/main" val="120552646"/>
                    </a:ext>
                  </a:extLst>
                </a:gridCol>
                <a:gridCol w="1836097">
                  <a:extLst>
                    <a:ext uri="{9D8B030D-6E8A-4147-A177-3AD203B41FA5}">
                      <a16:colId xmlns:a16="http://schemas.microsoft.com/office/drawing/2014/main" val="123260758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1698261795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1510402037"/>
                    </a:ext>
                  </a:extLst>
                </a:gridCol>
                <a:gridCol w="1130968">
                  <a:extLst>
                    <a:ext uri="{9D8B030D-6E8A-4147-A177-3AD203B41FA5}">
                      <a16:colId xmlns:a16="http://schemas.microsoft.com/office/drawing/2014/main" val="3810858298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2347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System/Produkt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Nutzung durch Patient*innen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Heimgebrauch möglich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App Anbindung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3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Medtronic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CareLink</a:t>
                      </a:r>
                      <a:r>
                        <a:rPr lang="de-DE"/>
                        <a:t>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Nur durch Klinikpersonal bedienbar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Biotronik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Home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⚠️ </a:t>
                      </a:r>
                      <a:r>
                        <a:rPr lang="de-DE" sz="1200"/>
                        <a:t>Eingeschränkt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✅⚠️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Teilweise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Gerät wird vom Arzt installiert </a:t>
                      </a:r>
                      <a:r>
                        <a:rPr lang="de-DE">
                          <a:sym typeface="Wingdings" pitchFamily="2" charset="2"/>
                        </a:rPr>
                        <a:t> keine freie Kontrolle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80944"/>
                  </a:ext>
                </a:extLst>
              </a:tr>
              <a:tr h="470435">
                <a:tc>
                  <a:txBody>
                    <a:bodyPr/>
                    <a:lstStyle/>
                    <a:p>
                      <a:r>
                        <a:rPr lang="de-DE"/>
                        <a:t>Boston Scientific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LATITUDE</a:t>
                      </a:r>
                      <a:r>
                        <a:rPr lang="de-DE" baseline="30000"/>
                        <a:t>TM</a:t>
                      </a:r>
                      <a:r>
                        <a:rPr lang="de-DE" baseline="0"/>
                        <a:t>NXT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Kliniklösung mit Fernüberwachung, kein direkter Zugriff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Unser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Chip-Finder 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Intuitive Selbstanwendung + ärztliche Anbindung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3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59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CC54E-C954-6CB4-CE65-82D1F0D8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ZIELGRUPPENANALYSE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AC742FA-C965-46AA-9E3F-EACBEAB4C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659301"/>
              </p:ext>
            </p:extLst>
          </p:nvPr>
        </p:nvGraphicFramePr>
        <p:xfrm>
          <a:off x="650875" y="1371600"/>
          <a:ext cx="7548562" cy="2542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281">
                  <a:extLst>
                    <a:ext uri="{9D8B030D-6E8A-4147-A177-3AD203B41FA5}">
                      <a16:colId xmlns:a16="http://schemas.microsoft.com/office/drawing/2014/main" val="1715420498"/>
                    </a:ext>
                  </a:extLst>
                </a:gridCol>
                <a:gridCol w="3774281">
                  <a:extLst>
                    <a:ext uri="{9D8B030D-6E8A-4147-A177-3AD203B41FA5}">
                      <a16:colId xmlns:a16="http://schemas.microsoft.com/office/drawing/2014/main" val="1145945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ZIELGRUPPE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MERKMALE &amp; BEDÜRFNISSE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0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Ältere &amp; chronisch erkrankte Personen</a:t>
                      </a:r>
                    </a:p>
                    <a:p>
                      <a:r>
                        <a:rPr lang="de-DE" sz="2800"/>
                        <a:t>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Einfache Bedienung</a:t>
                      </a:r>
                    </a:p>
                    <a:p>
                      <a:r>
                        <a:rPr lang="de-DE"/>
                        <a:t>Vermeidung von Arztbesuchen</a:t>
                      </a:r>
                    </a:p>
                    <a:p>
                      <a:r>
                        <a:rPr lang="de-DE"/>
                        <a:t>Eingeschränkte Mobilität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7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Technikaffine Nutzer*innen</a:t>
                      </a:r>
                    </a:p>
                    <a:p>
                      <a:r>
                        <a:rPr lang="de-DE" sz="2800"/>
                        <a:t>👨‍💻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Interesse an Gesundheitsdaten</a:t>
                      </a:r>
                    </a:p>
                    <a:p>
                      <a:r>
                        <a:rPr lang="de-DE"/>
                        <a:t>App-Anbindung</a:t>
                      </a:r>
                    </a:p>
                    <a:p>
                      <a:r>
                        <a:rPr lang="de-DE"/>
                        <a:t>Selbstkontrolle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86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Ärzt</a:t>
                      </a:r>
                      <a:r>
                        <a:rPr lang="de-DE"/>
                        <a:t>*innen &amp; Klinik</a:t>
                      </a:r>
                    </a:p>
                    <a:p>
                      <a:r>
                        <a:rPr lang="de-DE" sz="2800"/>
                        <a:t>👨‍⚕️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Effiziente Fernüberwachung</a:t>
                      </a:r>
                    </a:p>
                    <a:p>
                      <a:r>
                        <a:rPr lang="de-DE"/>
                        <a:t>Zeitersparnis</a:t>
                      </a:r>
                    </a:p>
                    <a:p>
                      <a:r>
                        <a:rPr lang="de-DE"/>
                        <a:t>Reduktion von Routineterminen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6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1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0A5EA12-12A3-2063-9BB8-8F01689F0B4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r="2685" b="-4"/>
          <a:stretch/>
        </p:blipFill>
        <p:spPr>
          <a:xfrm>
            <a:off x="846945" y="2953062"/>
            <a:ext cx="3530183" cy="1986198"/>
          </a:xfrm>
          <a:noFill/>
        </p:spPr>
      </p:pic>
      <p:pic>
        <p:nvPicPr>
          <p:cNvPr id="11" name="Bildplatzhalter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49CBEC4-1A7E-490B-C3B5-97630785BC2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l="1072" r="1072"/>
          <a:stretch>
            <a:fillRect/>
          </a:stretch>
        </p:blipFill>
        <p:spPr>
          <a:xfrm>
            <a:off x="4470896" y="-50235"/>
            <a:ext cx="3529013" cy="1987550"/>
          </a:xfrm>
        </p:spPr>
      </p:pic>
      <p:pic>
        <p:nvPicPr>
          <p:cNvPr id="15" name="Bild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F1C30E1-38FE-979B-AF55-FA855FBE209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/>
          <a:srcRect l="1572" r="1572"/>
          <a:stretch>
            <a:fillRect/>
          </a:stretch>
        </p:blipFill>
        <p:spPr>
          <a:xfrm>
            <a:off x="4610100" y="2952750"/>
            <a:ext cx="3529013" cy="198596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57095A-FA93-B677-151E-D1C42B02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/>
          <a:p>
            <a:r>
              <a:rPr lang="de-DE"/>
              <a:t>PERSONA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FE0CED-7BE4-FB71-E7DA-E277CAEFEA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1FCBC9D-19AE-06F2-EB62-0991D9E7CA0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CB03A03-66AF-9D90-8B5B-F9900107F4E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20492F-C846-4878-840E-0A264587FC35}"/>
              </a:ext>
            </a:extLst>
          </p:cNvPr>
          <p:cNvSpPr txBox="1"/>
          <p:nvPr/>
        </p:nvSpPr>
        <p:spPr>
          <a:xfrm>
            <a:off x="505326" y="4234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rgbClr val="00416E"/>
                </a:solidFill>
              </a:rPr>
              <a:t>PERSONA</a:t>
            </a:r>
          </a:p>
        </p:txBody>
      </p:sp>
      <p:pic>
        <p:nvPicPr>
          <p:cNvPr id="21" name="Grafik 2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43D4CBA-7BAF-17B2-A295-D3BB5C7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6" y="891937"/>
            <a:ext cx="7955241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CI_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I_Design" id="{776E325C-375B-4F23-BDE0-6C86E4F77BC0}" vid="{DC95B7BD-3817-410C-A9DA-4BF3C2C258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831</Words>
  <Application>Microsoft Office PowerPoint</Application>
  <PresentationFormat>Bildschirmpräsentation (16:10)</PresentationFormat>
  <Paragraphs>200</Paragraphs>
  <Slides>29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Univers</vt:lpstr>
      <vt:lpstr>Univers Medium</vt:lpstr>
      <vt:lpstr>Wingdings</vt:lpstr>
      <vt:lpstr>MCI_Design</vt:lpstr>
      <vt:lpstr>PowerPoint-Präsentation</vt:lpstr>
      <vt:lpstr>💡 Was ist unser Produkt? </vt:lpstr>
      <vt:lpstr>Gliederung</vt:lpstr>
      <vt:lpstr>Usecase</vt:lpstr>
      <vt:lpstr>PROJEKTÜBERBLICK / PROBLEMSTELLUNG</vt:lpstr>
      <vt:lpstr>MARKTANALYSE</vt:lpstr>
      <vt:lpstr>KONKURRENZANALYSE</vt:lpstr>
      <vt:lpstr>ZIELGRUPPENANALYSE</vt:lpstr>
      <vt:lpstr>PowerPoint-Präsentation</vt:lpstr>
      <vt:lpstr>MARKTCHANCE &amp; POSITIONIERUNG</vt:lpstr>
      <vt:lpstr>Risikoanalyse</vt:lpstr>
      <vt:lpstr>Risikoanalyse – Übersicht der analysierten Risiken (S/O/R)</vt:lpstr>
      <vt:lpstr>Risikomatrix</vt:lpstr>
      <vt:lpstr>Risikomatrix</vt:lpstr>
      <vt:lpstr>Requirements</vt:lpstr>
      <vt:lpstr>[REQ-001] Sicherheit und Hautverträglichkeit </vt:lpstr>
      <vt:lpstr>Prototyp Usability Tests</vt:lpstr>
      <vt:lpstr>Usability Testbögen</vt:lpstr>
      <vt:lpstr>Usability Tests</vt:lpstr>
      <vt:lpstr>Usability Tests</vt:lpstr>
      <vt:lpstr>Usability Tests</vt:lpstr>
      <vt:lpstr>Usability Tests</vt:lpstr>
      <vt:lpstr>Usability Tests Learnings</vt:lpstr>
      <vt:lpstr>Usability Tests Learnings</vt:lpstr>
      <vt:lpstr>Summativer Testplan</vt:lpstr>
      <vt:lpstr>Finaler Prototyp</vt:lpstr>
      <vt:lpstr>Finaler Prototyp</vt:lpstr>
      <vt:lpstr>Renderings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Dominic  Vogt</cp:lastModifiedBy>
  <cp:revision>2</cp:revision>
  <dcterms:created xsi:type="dcterms:W3CDTF">2020-05-08T06:59:06Z</dcterms:created>
  <dcterms:modified xsi:type="dcterms:W3CDTF">2025-05-16T10:22:34Z</dcterms:modified>
</cp:coreProperties>
</file>